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7"/>
  </p:notesMasterIdLst>
  <p:sldIdLst>
    <p:sldId id="256" r:id="rId2"/>
    <p:sldId id="257" r:id="rId3"/>
    <p:sldId id="258" r:id="rId4"/>
    <p:sldId id="261" r:id="rId5"/>
    <p:sldId id="305" r:id="rId6"/>
    <p:sldId id="306" r:id="rId7"/>
    <p:sldId id="259" r:id="rId8"/>
    <p:sldId id="307" r:id="rId9"/>
    <p:sldId id="308" r:id="rId10"/>
    <p:sldId id="322" r:id="rId11"/>
    <p:sldId id="309" r:id="rId12"/>
    <p:sldId id="277" r:id="rId13"/>
    <p:sldId id="310" r:id="rId14"/>
    <p:sldId id="313" r:id="rId15"/>
    <p:sldId id="323" r:id="rId16"/>
    <p:sldId id="312" r:id="rId17"/>
    <p:sldId id="315" r:id="rId18"/>
    <p:sldId id="316" r:id="rId19"/>
    <p:sldId id="324" r:id="rId20"/>
    <p:sldId id="317" r:id="rId21"/>
    <p:sldId id="320" r:id="rId22"/>
    <p:sldId id="321" r:id="rId23"/>
    <p:sldId id="326" r:id="rId24"/>
    <p:sldId id="327" r:id="rId25"/>
    <p:sldId id="328" r:id="rId26"/>
  </p:sldIdLst>
  <p:sldSz cx="9144000" cy="5143500" type="screen16x9"/>
  <p:notesSz cx="6858000" cy="9144000"/>
  <p:embeddedFontLst>
    <p:embeddedFont>
      <p:font typeface="Montserrat" pitchFamily="2" charset="77"/>
      <p:regular r:id="rId28"/>
      <p:bold r:id="rId29"/>
      <p:italic r:id="rId30"/>
      <p:boldItalic r:id="rId31"/>
    </p:embeddedFont>
    <p:embeddedFont>
      <p:font typeface="Montserrat ExtraBold" panose="020F0502020204030204" pitchFamily="34" charset="0"/>
      <p:bold r:id="rId32"/>
      <p:italic r:id="rId33"/>
      <p:boldItalic r:id="rId34"/>
    </p:embeddedFont>
    <p:embeddedFont>
      <p:font typeface="Montserrat ExtraLight" panose="020F0302020204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8F5D2E-465D-4B17-A350-D6799E08D3A2}">
  <a:tblStyle styleId="{738F5D2E-465D-4B17-A350-D6799E08D3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41" autoAdjust="0"/>
    <p:restoredTop sz="86381" autoAdjust="0"/>
  </p:normalViewPr>
  <p:slideViewPr>
    <p:cSldViewPr snapToGrid="0">
      <p:cViewPr varScale="1">
        <p:scale>
          <a:sx n="171" d="100"/>
          <a:sy n="171" d="100"/>
        </p:scale>
        <p:origin x="624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258" y="1707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30984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203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7f9262ee2f_0_26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7f9262ee2f_0_26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46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979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749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715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71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59" r:id="rId6"/>
    <p:sldLayoutId id="2147483660" r:id="rId7"/>
    <p:sldLayoutId id="2147483661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 Classification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3113" y="3721894"/>
            <a:ext cx="5056687" cy="447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AWS Machine Learning Track 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210203" y="2693194"/>
            <a:ext cx="4723594" cy="71735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Project Digital Egypt Pioneers Initiative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15" y="0"/>
            <a:ext cx="4694237" cy="127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8005" y="1191578"/>
            <a:ext cx="3481645" cy="2967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 Placeholder 3"/>
          <p:cNvSpPr>
            <a:spLocks noGrp="1"/>
          </p:cNvSpPr>
          <p:nvPr>
            <p:ph type="body" idx="2"/>
          </p:nvPr>
        </p:nvSpPr>
        <p:spPr>
          <a:xfrm>
            <a:off x="1151396" y="4259242"/>
            <a:ext cx="3558253" cy="724207"/>
          </a:xfrm>
        </p:spPr>
        <p:txBody>
          <a:bodyPr/>
          <a:lstStyle/>
          <a:p>
            <a:pPr marL="0" lv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This plot visualize the distribution of  top ten most frequently  stop words in the data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828" y="2585525"/>
            <a:ext cx="462756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2609" y="1191578"/>
            <a:ext cx="3654914" cy="2967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 Placeholder 3"/>
          <p:cNvSpPr>
            <a:spLocks noGrp="1"/>
          </p:cNvSpPr>
          <p:nvPr>
            <p:ph type="body" idx="2"/>
          </p:nvPr>
        </p:nvSpPr>
        <p:spPr>
          <a:xfrm>
            <a:off x="5600495" y="4311139"/>
            <a:ext cx="3187700" cy="724207"/>
          </a:xfrm>
        </p:spPr>
        <p:txBody>
          <a:bodyPr/>
          <a:lstStyle/>
          <a:p>
            <a:pPr marL="0" lv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This plot visualize the distribution of number of  the frequency of words in the data</a:t>
            </a:r>
          </a:p>
        </p:txBody>
      </p:sp>
    </p:spTree>
    <p:extLst>
      <p:ext uri="{BB962C8B-B14F-4D97-AF65-F5344CB8AC3E}">
        <p14:creationId xmlns:p14="http://schemas.microsoft.com/office/powerpoint/2010/main" val="637757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468422" y="476027"/>
            <a:ext cx="4438430" cy="6947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 | Data Preprocessing :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562560" y="39470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171;p39">
            <a:extLst>
              <a:ext uri="{FF2B5EF4-FFF2-40B4-BE49-F238E27FC236}">
                <a16:creationId xmlns:a16="http://schemas.microsoft.com/office/drawing/2014/main" id="{7FAEFA2B-E44D-A1EF-107A-0847B28ADA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8422" y="1170775"/>
            <a:ext cx="7172100" cy="2400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75" indent="0">
              <a:buClr>
                <a:schemeClr val="accent1"/>
              </a:buClr>
              <a:buNone/>
            </a:pPr>
            <a:endParaRPr lang="en-US" sz="1400" dirty="0"/>
          </a:p>
          <a:p>
            <a:pPr>
              <a:buClr>
                <a:schemeClr val="accent1"/>
              </a:buClr>
            </a:pPr>
            <a:r>
              <a:rPr lang="en-US" sz="1400" b="1" dirty="0"/>
              <a:t>Splitting the data : </a:t>
            </a:r>
          </a:p>
          <a:p>
            <a:pPr marL="155575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</a:pPr>
            <a:endParaRPr sz="1400" dirty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-US" sz="1600" b="1" dirty="0"/>
              <a:t>Training set 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FFC000"/>
                </a:solidFill>
              </a:rPr>
              <a:t>80% </a:t>
            </a:r>
            <a:r>
              <a:rPr lang="en-US" sz="1600" dirty="0"/>
              <a:t>of the total data, which contains </a:t>
            </a:r>
            <a:r>
              <a:rPr lang="en-US" sz="1600" dirty="0">
                <a:solidFill>
                  <a:srgbClr val="FFC000"/>
                </a:solidFill>
              </a:rPr>
              <a:t>1780</a:t>
            </a:r>
            <a:r>
              <a:rPr lang="en-US" sz="1600" dirty="0"/>
              <a:t> samples.</a:t>
            </a:r>
          </a:p>
          <a:p>
            <a:pPr marL="612775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None/>
            </a:pPr>
            <a:endParaRPr lang="en-US" sz="1400" dirty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-US" sz="1600" b="1" dirty="0"/>
              <a:t>Validation set 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FFC000"/>
                </a:solidFill>
              </a:rPr>
              <a:t>20% </a:t>
            </a:r>
            <a:r>
              <a:rPr lang="en-US" sz="1600" dirty="0"/>
              <a:t>of the total data, which contains </a:t>
            </a:r>
            <a:r>
              <a:rPr lang="en-US" sz="1600" dirty="0">
                <a:solidFill>
                  <a:srgbClr val="FFC000"/>
                </a:solidFill>
              </a:rPr>
              <a:t>445 </a:t>
            </a:r>
            <a:r>
              <a:rPr lang="en-US" sz="1600" dirty="0"/>
              <a:t>samples.</a:t>
            </a:r>
          </a:p>
          <a:p>
            <a:pPr marL="1069975" lvl="1" indent="0">
              <a:spcBef>
                <a:spcPts val="0"/>
              </a:spcBef>
              <a:buClr>
                <a:schemeClr val="accent2"/>
              </a:buClr>
              <a:buNone/>
            </a:pPr>
            <a:endParaRPr lang="en-US" sz="1400" dirty="0"/>
          </a:p>
          <a:p>
            <a:pPr marL="1355725" lvl="1" indent="-285750">
              <a:spcBef>
                <a:spcPts val="0"/>
              </a:spcBef>
              <a:buClr>
                <a:schemeClr val="accent2"/>
              </a:buClr>
              <a:buFontTx/>
              <a:buChar char="-"/>
            </a:pPr>
            <a:endParaRPr lang="en-US" sz="1400" dirty="0"/>
          </a:p>
          <a:p>
            <a:pPr marL="612775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None/>
            </a:pPr>
            <a:endParaRPr lang="en-US" sz="1600" dirty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endParaRPr lang="en-US" sz="1600" dirty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endParaRPr lang="en-US" sz="1400" b="1" dirty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4554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59"/>
          <p:cNvSpPr txBox="1">
            <a:spLocks noGrp="1"/>
          </p:cNvSpPr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2225</a:t>
            </a:r>
            <a:endParaRPr dirty="0"/>
          </a:p>
        </p:txBody>
      </p:sp>
      <p:sp>
        <p:nvSpPr>
          <p:cNvPr id="2042" name="Google Shape;2042;p59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Total Samples </a:t>
            </a:r>
            <a:endParaRPr dirty="0"/>
          </a:p>
        </p:txBody>
      </p:sp>
      <p:sp>
        <p:nvSpPr>
          <p:cNvPr id="2043" name="Google Shape;2043;p59"/>
          <p:cNvSpPr txBox="1">
            <a:spLocks noGrp="1"/>
          </p:cNvSpPr>
          <p:nvPr>
            <p:ph type="title" idx="2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1780</a:t>
            </a:r>
            <a:endParaRPr dirty="0"/>
          </a:p>
        </p:txBody>
      </p:sp>
      <p:sp>
        <p:nvSpPr>
          <p:cNvPr id="2044" name="Google Shape;2044;p59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Samples </a:t>
            </a:r>
            <a:endParaRPr dirty="0"/>
          </a:p>
        </p:txBody>
      </p:sp>
      <p:sp>
        <p:nvSpPr>
          <p:cNvPr id="2045" name="Google Shape;2045;p59"/>
          <p:cNvSpPr txBox="1">
            <a:spLocks noGrp="1"/>
          </p:cNvSpPr>
          <p:nvPr>
            <p:ph type="title" idx="4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445</a:t>
            </a:r>
            <a:endParaRPr dirty="0"/>
          </a:p>
        </p:txBody>
      </p:sp>
      <p:sp>
        <p:nvSpPr>
          <p:cNvPr id="2046" name="Google Shape;2046;p59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 Samples</a:t>
            </a:r>
            <a:endParaRPr dirty="0"/>
          </a:p>
        </p:txBody>
      </p:sp>
      <p:cxnSp>
        <p:nvCxnSpPr>
          <p:cNvPr id="2047" name="Google Shape;2047;p59"/>
          <p:cNvCxnSpPr/>
          <p:nvPr/>
        </p:nvCxnSpPr>
        <p:spPr>
          <a:xfrm>
            <a:off x="8843800" y="392547"/>
            <a:ext cx="0" cy="4358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610750" y="3476823"/>
            <a:ext cx="4688203" cy="5528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Model Development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01158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AFAB-AA3C-12E6-9CA2-0CBDE79D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64" y="504018"/>
            <a:ext cx="4629300" cy="941400"/>
          </a:xfrm>
        </p:spPr>
        <p:txBody>
          <a:bodyPr/>
          <a:lstStyle/>
          <a:p>
            <a:r>
              <a:rPr lang="en-US" dirty="0"/>
              <a:t>Building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538CA-B79B-1525-1F47-1740A74A2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1184" y="1531454"/>
            <a:ext cx="4946400" cy="4131925"/>
          </a:xfrm>
        </p:spPr>
        <p:txBody>
          <a:bodyPr/>
          <a:lstStyle/>
          <a:p>
            <a:r>
              <a:rPr lang="en-US" sz="1600" b="1" dirty="0"/>
              <a:t>1- Model Initialization: </a:t>
            </a:r>
            <a:r>
              <a:rPr lang="en-US" dirty="0"/>
              <a:t>Creates a sequential model.</a:t>
            </a:r>
          </a:p>
          <a:p>
            <a:endParaRPr lang="en-US" dirty="0"/>
          </a:p>
          <a:p>
            <a:r>
              <a:rPr lang="en-US" sz="1600" b="1" dirty="0"/>
              <a:t>2- Layers :</a:t>
            </a:r>
          </a:p>
          <a:p>
            <a:r>
              <a:rPr lang="en-US" b="1" dirty="0"/>
              <a:t>2.1</a:t>
            </a:r>
            <a:r>
              <a:rPr lang="en-US" sz="1600" b="1" dirty="0"/>
              <a:t>- Dense Layers: </a:t>
            </a:r>
            <a:r>
              <a:rPr lang="en-US" dirty="0"/>
              <a:t>The first dense layer has 512 neurons, accepting input with shape defined by </a:t>
            </a:r>
            <a:r>
              <a:rPr lang="en-US" dirty="0" err="1"/>
              <a:t>max_words</a:t>
            </a:r>
            <a:r>
              <a:rPr lang="en-US" dirty="0"/>
              <a:t> = 1000.</a:t>
            </a:r>
          </a:p>
          <a:p>
            <a:r>
              <a:rPr lang="en-US" b="1" dirty="0"/>
              <a:t>2.2- Activation Functions:</a:t>
            </a:r>
            <a:r>
              <a:rPr lang="en-US" dirty="0"/>
              <a:t> </a:t>
            </a:r>
            <a:r>
              <a:rPr lang="en-US" dirty="0" err="1"/>
              <a:t>ReLU</a:t>
            </a:r>
            <a:r>
              <a:rPr lang="en-US" dirty="0"/>
              <a:t> is used for hidden layers .</a:t>
            </a:r>
          </a:p>
          <a:p>
            <a:r>
              <a:rPr lang="en-US" b="1" dirty="0"/>
              <a:t>2.3</a:t>
            </a:r>
            <a:r>
              <a:rPr lang="en-US" dirty="0"/>
              <a:t>- </a:t>
            </a:r>
            <a:r>
              <a:rPr lang="en-US" b="1" dirty="0"/>
              <a:t>Dense Layers: </a:t>
            </a:r>
            <a:r>
              <a:rPr lang="en-US" dirty="0"/>
              <a:t>The final dense layer outputs the number of  classes.</a:t>
            </a:r>
          </a:p>
          <a:p>
            <a:r>
              <a:rPr lang="en-US" b="1" dirty="0"/>
              <a:t>2.4</a:t>
            </a:r>
            <a:r>
              <a:rPr lang="en-US" dirty="0"/>
              <a:t>- </a:t>
            </a:r>
            <a:r>
              <a:rPr lang="en-US" b="1" dirty="0"/>
              <a:t>Dense Layers: </a:t>
            </a:r>
            <a:r>
              <a:rPr lang="en-US" dirty="0"/>
              <a:t>applies the </a:t>
            </a:r>
            <a:r>
              <a:rPr lang="en-US" dirty="0" err="1"/>
              <a:t>softmax</a:t>
            </a:r>
            <a:r>
              <a:rPr lang="en-US" dirty="0"/>
              <a:t> activation function, which converts the output into a probability (multiclass – single class)</a:t>
            </a:r>
          </a:p>
        </p:txBody>
      </p:sp>
    </p:spTree>
    <p:extLst>
      <p:ext uri="{BB962C8B-B14F-4D97-AF65-F5344CB8AC3E}">
        <p14:creationId xmlns:p14="http://schemas.microsoft.com/office/powerpoint/2010/main" val="3132406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 provides a summary of the model architecture, including the number of layers, output shapes, and the total number of parameters.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total </a:t>
            </a:r>
            <a:r>
              <a:rPr lang="en-US" b="1" dirty="0" err="1"/>
              <a:t>params</a:t>
            </a:r>
            <a:r>
              <a:rPr lang="en-US" b="1" dirty="0"/>
              <a:t> :  </a:t>
            </a:r>
            <a:r>
              <a:rPr lang="en-US" dirty="0"/>
              <a:t>515,077 </a:t>
            </a:r>
          </a:p>
          <a:p>
            <a:r>
              <a:rPr lang="en-US" b="1" dirty="0"/>
              <a:t>Trainable </a:t>
            </a:r>
            <a:r>
              <a:rPr lang="en-US" b="1" dirty="0" err="1"/>
              <a:t>params</a:t>
            </a:r>
            <a:r>
              <a:rPr lang="en-US" b="1" dirty="0"/>
              <a:t> :  </a:t>
            </a:r>
            <a:r>
              <a:rPr lang="en-US" dirty="0"/>
              <a:t>515,077 </a:t>
            </a:r>
          </a:p>
          <a:p>
            <a:r>
              <a:rPr lang="en-US" b="1" dirty="0"/>
              <a:t>Non-trainable </a:t>
            </a:r>
            <a:r>
              <a:rPr lang="en-US" b="1" dirty="0" err="1"/>
              <a:t>params</a:t>
            </a:r>
            <a:r>
              <a:rPr lang="en-US" b="1" dirty="0"/>
              <a:t> :  </a:t>
            </a:r>
            <a:r>
              <a:rPr lang="en-US" dirty="0"/>
              <a:t>0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136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DF633-C878-41D1-1B85-D874F412D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462E2-F7CB-12C3-7E18-4C2A5FE87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u="sng" dirty="0">
                <a:highlight>
                  <a:srgbClr val="808080"/>
                </a:highlight>
              </a:rPr>
              <a:t>Loss Function:</a:t>
            </a:r>
            <a:br>
              <a:rPr lang="en-US" dirty="0"/>
            </a:br>
            <a:r>
              <a:rPr lang="en-US" dirty="0"/>
              <a:t>Loss='</a:t>
            </a:r>
            <a:r>
              <a:rPr lang="en-US" dirty="0" err="1"/>
              <a:t>categorical_crossentropy</a:t>
            </a:r>
            <a:r>
              <a:rPr lang="en-US" dirty="0"/>
              <a:t>': Measures difference for multi-class classification.</a:t>
            </a:r>
          </a:p>
          <a:p>
            <a:endParaRPr lang="en-US" b="1" i="1" u="sng" dirty="0">
              <a:highlight>
                <a:srgbClr val="808080"/>
              </a:highlight>
            </a:endParaRPr>
          </a:p>
          <a:p>
            <a:r>
              <a:rPr lang="en-US" b="1" i="1" u="sng" dirty="0">
                <a:highlight>
                  <a:srgbClr val="808080"/>
                </a:highlight>
              </a:rPr>
              <a:t>Optimizer:</a:t>
            </a:r>
          </a:p>
          <a:p>
            <a:pPr marL="139700" indent="0">
              <a:buNone/>
            </a:pPr>
            <a:r>
              <a:rPr lang="en-US" dirty="0"/>
              <a:t>       optimizer='</a:t>
            </a:r>
            <a:r>
              <a:rPr lang="en-US" dirty="0" err="1"/>
              <a:t>adam</a:t>
            </a:r>
            <a:r>
              <a:rPr lang="en-US" dirty="0"/>
              <a:t>': Adaptive learning rate                 </a:t>
            </a:r>
          </a:p>
          <a:p>
            <a:pPr marL="139700" indent="0">
              <a:buNone/>
            </a:pPr>
            <a:r>
              <a:rPr lang="en-US" dirty="0"/>
              <a:t>       optimizer for improved convergence.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>
                <a:highlight>
                  <a:srgbClr val="808080"/>
                </a:highlight>
              </a:rPr>
              <a:t>Metrics:</a:t>
            </a:r>
          </a:p>
          <a:p>
            <a:pPr marL="139700" indent="0">
              <a:buNone/>
            </a:pPr>
            <a:r>
              <a:rPr lang="en-US" dirty="0"/>
              <a:t>       metrics=['accuracy']: Tracks accuracy      </a:t>
            </a:r>
          </a:p>
          <a:p>
            <a:pPr marL="139700" indent="0">
              <a:buNone/>
            </a:pPr>
            <a:r>
              <a:rPr lang="en-US" dirty="0"/>
              <a:t>       during training.</a:t>
            </a:r>
          </a:p>
        </p:txBody>
      </p:sp>
    </p:spTree>
    <p:extLst>
      <p:ext uri="{BB962C8B-B14F-4D97-AF65-F5344CB8AC3E}">
        <p14:creationId xmlns:p14="http://schemas.microsoft.com/office/powerpoint/2010/main" val="3644636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81029-E35B-77DC-8236-7FA41EF8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9F3D8-5F62-9DF5-41EF-4CD9BEE47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519" y="914401"/>
            <a:ext cx="4946400" cy="1775296"/>
          </a:xfrm>
        </p:spPr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Training: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Batch size</a:t>
            </a:r>
            <a:r>
              <a:rPr lang="en-US" dirty="0"/>
              <a:t> : 32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Epochs:  </a:t>
            </a:r>
            <a:r>
              <a:rPr lang="en-US" dirty="0"/>
              <a:t>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-For first epoch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loss: 0.3799 , accuracy: 0.8908 -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val_loss</a:t>
            </a:r>
            <a:r>
              <a:rPr lang="en-US" dirty="0"/>
              <a:t>: 0.1342  ,  </a:t>
            </a:r>
            <a:r>
              <a:rPr lang="en-US" dirty="0" err="1"/>
              <a:t>val_accuracy</a:t>
            </a:r>
            <a:r>
              <a:rPr lang="en-US" dirty="0"/>
              <a:t>: 0.9607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-For second epoch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loss: 0.0393 , accuracy: 0.9950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val_loss</a:t>
            </a:r>
            <a:r>
              <a:rPr lang="en-US" dirty="0"/>
              <a:t>: 0.1096 , </a:t>
            </a:r>
            <a:r>
              <a:rPr lang="en-US" dirty="0" err="1"/>
              <a:t>val_accuracy</a:t>
            </a:r>
            <a:r>
              <a:rPr lang="en-US" dirty="0"/>
              <a:t>: 0.9663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747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AE66B-2406-E30F-7BEE-C6E8E9C7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Architecture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DD840-D1E0-3A65-8E81-C64795B67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Sequential Model Includes: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Dense Layers:</a:t>
            </a:r>
            <a:r>
              <a:rPr lang="en-US" dirty="0"/>
              <a:t> Fully connected neurons.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ReLU</a:t>
            </a:r>
            <a:r>
              <a:rPr lang="en-US" b="1" dirty="0"/>
              <a:t> Activation:</a:t>
            </a:r>
            <a:r>
              <a:rPr lang="en-US" dirty="0"/>
              <a:t> Introduces non-linearity.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Dropout Layer:</a:t>
            </a:r>
            <a:r>
              <a:rPr lang="en-US" dirty="0"/>
              <a:t> Regularization to avoid overfitting.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Softmax</a:t>
            </a:r>
            <a:r>
              <a:rPr lang="en-US" b="1" dirty="0"/>
              <a:t> Activation:</a:t>
            </a:r>
            <a:r>
              <a:rPr lang="en-US" dirty="0"/>
              <a:t> Multi-class output.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32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9171" y="1885417"/>
            <a:ext cx="4946400" cy="2760900"/>
          </a:xfrm>
        </p:spPr>
        <p:txBody>
          <a:bodyPr/>
          <a:lstStyle/>
          <a:p>
            <a:r>
              <a:rPr lang="en-US" sz="2000" dirty="0"/>
              <a:t>accuracy: 96.87 %</a:t>
            </a:r>
          </a:p>
          <a:p>
            <a:pPr marL="139700" indent="0">
              <a:buNone/>
            </a:pPr>
            <a:r>
              <a:rPr lang="en-US" sz="2800" dirty="0"/>
              <a:t> </a:t>
            </a:r>
          </a:p>
          <a:p>
            <a:r>
              <a:rPr lang="en-US" sz="2000" dirty="0"/>
              <a:t>loss: 0.1186 %</a:t>
            </a:r>
          </a:p>
        </p:txBody>
      </p:sp>
    </p:spTree>
    <p:extLst>
      <p:ext uri="{BB962C8B-B14F-4D97-AF65-F5344CB8AC3E}">
        <p14:creationId xmlns:p14="http://schemas.microsoft.com/office/powerpoint/2010/main" val="2762736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 : 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499" y="1246024"/>
            <a:ext cx="7330429" cy="3404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400" b="1" dirty="0"/>
              <a:t>Goal</a:t>
            </a:r>
            <a:r>
              <a:rPr lang="en-US" sz="1400" dirty="0"/>
              <a:t> : Build a text classification model to categorize news articles </a:t>
            </a:r>
          </a:p>
          <a:p>
            <a:pPr>
              <a:buClr>
                <a:schemeClr val="accent1"/>
              </a:buClr>
            </a:pPr>
            <a:endParaRPr lang="en-US" sz="1400" dirty="0"/>
          </a:p>
          <a:p>
            <a:pPr>
              <a:buClr>
                <a:schemeClr val="accent1"/>
              </a:buClr>
            </a:pPr>
            <a:r>
              <a:rPr lang="en-US" sz="1400" b="1" dirty="0"/>
              <a:t>Dataset</a:t>
            </a:r>
            <a:r>
              <a:rPr lang="en-US" sz="1400" dirty="0"/>
              <a:t> : BBC news dataset (text and category columns)</a:t>
            </a:r>
          </a:p>
          <a:p>
            <a:pPr>
              <a:buClr>
                <a:schemeClr val="accent1"/>
              </a:buClr>
            </a:pPr>
            <a:endParaRPr lang="en-US" sz="1400" dirty="0"/>
          </a:p>
          <a:p>
            <a:pPr>
              <a:buClr>
                <a:schemeClr val="accent1"/>
              </a:buClr>
            </a:pPr>
            <a:r>
              <a:rPr lang="en-US" sz="1400" b="1" dirty="0"/>
              <a:t>Tools &amp; Technologies </a:t>
            </a:r>
            <a:r>
              <a:rPr lang="en-US" sz="1400" dirty="0"/>
              <a:t>: </a:t>
            </a:r>
          </a:p>
          <a:p>
            <a:pPr marL="155575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</a:pPr>
            <a:endParaRPr sz="1400" dirty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-US" sz="1400" b="1" dirty="0"/>
              <a:t>Python</a:t>
            </a:r>
            <a:r>
              <a:rPr lang="en-US" sz="1400" dirty="0"/>
              <a:t> (Pandas – numpy)</a:t>
            </a: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endParaRPr lang="en-US" sz="1400" dirty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-US" sz="1400" b="1" dirty="0"/>
              <a:t>Visualization</a:t>
            </a:r>
            <a:r>
              <a:rPr lang="en-US" sz="1400" dirty="0"/>
              <a:t> (Matplotlib – Seaborn)</a:t>
            </a: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endParaRPr sz="1400" dirty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-US" sz="1400" b="1" dirty="0"/>
              <a:t>TensorFlow / </a:t>
            </a:r>
            <a:r>
              <a:rPr lang="en-US" sz="1400" b="1" dirty="0" err="1"/>
              <a:t>Keras</a:t>
            </a:r>
            <a:r>
              <a:rPr lang="en-US" sz="1400" b="1" dirty="0"/>
              <a:t> </a:t>
            </a:r>
          </a:p>
          <a:p>
            <a:pPr marL="914400">
              <a:buClr>
                <a:schemeClr val="accent2"/>
              </a:buClr>
            </a:pPr>
            <a:endParaRPr lang="en-US" sz="1400" dirty="0"/>
          </a:p>
          <a:p>
            <a:pPr marL="914400">
              <a:buClr>
                <a:schemeClr val="accent2"/>
              </a:buClr>
            </a:pPr>
            <a:r>
              <a:rPr lang="en-US" sz="1600" dirty="0" err="1"/>
              <a:t>Nltk</a:t>
            </a:r>
            <a:endParaRPr sz="1600" b="1" dirty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endParaRPr lang="en-US" sz="1400" b="1" dirty="0">
              <a:uFill>
                <a:noFill/>
              </a:uFill>
            </a:endParaRP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-US" sz="1400" b="1" dirty="0" err="1">
                <a:uFill>
                  <a:noFill/>
                </a:uFill>
              </a:rPr>
              <a:t>Colab</a:t>
            </a:r>
            <a:r>
              <a:rPr lang="en-US" sz="1400" b="1" dirty="0">
                <a:uFill>
                  <a:noFill/>
                </a:uFill>
              </a:rPr>
              <a:t> for training and experimentation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E87CF-5AAA-C1C4-6074-D154CE43F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Simulation Experiment Overview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6A8E9-B6F4-BD08-43AF-B98C5E3424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Objective:</a:t>
            </a:r>
            <a:br>
              <a:rPr lang="en-US" dirty="0"/>
            </a:br>
            <a:r>
              <a:rPr lang="en-US" dirty="0"/>
              <a:t>To evaluate the performance of the text classification model by comparing its predictions against actual labels on test samples.</a:t>
            </a:r>
          </a:p>
        </p:txBody>
      </p:sp>
    </p:spTree>
    <p:extLst>
      <p:ext uri="{BB962C8B-B14F-4D97-AF65-F5344CB8AC3E}">
        <p14:creationId xmlns:p14="http://schemas.microsoft.com/office/powerpoint/2010/main" val="2127351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6ABE-8E50-9895-0F03-89D9B8D5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Actual vs. Predicted Labels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E6B11-75A6-F5CF-7109-D54D4ED7F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Comparison:</a:t>
            </a:r>
            <a:br>
              <a:rPr lang="en-US" dirty="0"/>
            </a:br>
            <a:r>
              <a:rPr lang="en-US" dirty="0"/>
              <a:t>For each test sample, the actual label is retrieved from the test dataset.</a:t>
            </a:r>
          </a:p>
          <a:p>
            <a:pPr marL="139700" indent="0">
              <a:buNone/>
            </a:pP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   Both the actual and predicted labels are printed         </a:t>
            </a:r>
          </a:p>
          <a:p>
            <a:pPr marL="139700" indent="0">
              <a:buNone/>
            </a:pPr>
            <a:r>
              <a:rPr lang="en-US" dirty="0"/>
              <a:t>       for direct comparison, allowing us to assess the  </a:t>
            </a:r>
          </a:p>
          <a:p>
            <a:pPr marL="139700" indent="0">
              <a:buNone/>
            </a:pPr>
            <a:r>
              <a:rPr lang="en-US" dirty="0"/>
              <a:t>       model’s accuracy.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47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B7E0-38B8-E9F4-6919-26174DD1B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313" y="445025"/>
            <a:ext cx="4629300" cy="941400"/>
          </a:xfrm>
        </p:spPr>
        <p:txBody>
          <a:bodyPr/>
          <a:lstStyle/>
          <a:p>
            <a:r>
              <a:rPr lang="en-US" dirty="0"/>
              <a:t>Insights from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63C0D-25B6-B078-76B2-3910F0448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Outcome: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process provides insight into how well the model performs on unseen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By examining the actual vs. predicted labels, we can identify areas of strength and potential misclassifications in the model.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18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174" y="3394060"/>
            <a:ext cx="3798335" cy="598800"/>
          </a:xfrm>
        </p:spPr>
        <p:txBody>
          <a:bodyPr/>
          <a:lstStyle/>
          <a:p>
            <a:pPr lvl="0"/>
            <a:r>
              <a:rPr lang="en-US" sz="2400" dirty="0"/>
              <a:t>Pipeline Integration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838029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 the video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https://drive.google.com/file/d/10iT63G8nFzaDJaQT31-uIbyuNZNtUhnD/view?usp=drive_link</a:t>
            </a:r>
          </a:p>
        </p:txBody>
      </p:sp>
    </p:spTree>
    <p:extLst>
      <p:ext uri="{BB962C8B-B14F-4D97-AF65-F5344CB8AC3E}">
        <p14:creationId xmlns:p14="http://schemas.microsoft.com/office/powerpoint/2010/main" val="3271986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8036" y="1674057"/>
            <a:ext cx="5314816" cy="941400"/>
          </a:xfrm>
        </p:spPr>
        <p:txBody>
          <a:bodyPr/>
          <a:lstStyle/>
          <a:p>
            <a:r>
              <a:rPr lang="en-US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07332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815920"/>
            <a:ext cx="2067000" cy="6786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Week 01</a:t>
            </a:r>
            <a:endParaRPr sz="3200"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07071" y="2686048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Development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0" y="2660267"/>
            <a:ext cx="2067000" cy="5999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 Integration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888644" y="2651196"/>
            <a:ext cx="2458624" cy="6181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Setup </a:t>
            </a:r>
            <a:br>
              <a:rPr lang="en" dirty="0"/>
            </a:br>
            <a:r>
              <a:rPr lang="en" dirty="0"/>
              <a:t>Data Preparation 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464417" y="1770700"/>
            <a:ext cx="2141083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Week 02</a:t>
            </a:r>
            <a:endParaRPr sz="3200"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5954467" y="1770700"/>
            <a:ext cx="2141083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Week 03</a:t>
            </a:r>
            <a:endParaRPr sz="3200"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610750" y="3476823"/>
            <a:ext cx="4688203" cy="5528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Setup &amp; Data Preparation 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 | Importing - Loading : 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167367"/>
            <a:ext cx="7172100" cy="2289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75" indent="0">
              <a:buClr>
                <a:schemeClr val="accent1"/>
              </a:buClr>
              <a:buNone/>
            </a:pPr>
            <a:endParaRPr lang="en-US" sz="1400" dirty="0"/>
          </a:p>
          <a:p>
            <a:pPr>
              <a:buClr>
                <a:schemeClr val="accent1"/>
              </a:buClr>
            </a:pPr>
            <a:r>
              <a:rPr lang="en-US" sz="1400" b="1" dirty="0"/>
              <a:t>Importing Libraries </a:t>
            </a:r>
            <a:r>
              <a:rPr lang="en-US" sz="1400" dirty="0"/>
              <a:t>: </a:t>
            </a:r>
          </a:p>
          <a:p>
            <a:pPr marL="155575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</a:pPr>
            <a:endParaRPr sz="1400" dirty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-US" sz="1400" b="1" dirty="0"/>
              <a:t>Python</a:t>
            </a:r>
            <a:r>
              <a:rPr lang="en-US" sz="1400" dirty="0"/>
              <a:t> (Pandas – numpy)</a:t>
            </a: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endParaRPr lang="en-US" sz="1400" dirty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-US" sz="1400" b="1" dirty="0"/>
              <a:t>Visualization</a:t>
            </a:r>
            <a:r>
              <a:rPr lang="en-US" sz="1400" dirty="0"/>
              <a:t> (Matplotlib – Seaborn)</a:t>
            </a: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endParaRPr sz="1400" dirty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-US" sz="1400" b="1" dirty="0"/>
              <a:t>TensorFlow / </a:t>
            </a:r>
            <a:r>
              <a:rPr lang="en-US" sz="1400" b="1" dirty="0" err="1"/>
              <a:t>Keras</a:t>
            </a:r>
            <a:r>
              <a:rPr lang="en-US" sz="1400" b="1" dirty="0"/>
              <a:t> </a:t>
            </a:r>
          </a:p>
          <a:p>
            <a:pPr marL="914400">
              <a:buClr>
                <a:schemeClr val="accent2"/>
              </a:buClr>
            </a:pPr>
            <a:endParaRPr lang="en-US" sz="1400" dirty="0"/>
          </a:p>
          <a:p>
            <a:pPr marL="914400">
              <a:buClr>
                <a:schemeClr val="accent2"/>
              </a:buClr>
            </a:pPr>
            <a:r>
              <a:rPr lang="en-US" sz="1400" dirty="0" err="1"/>
              <a:t>Nltk</a:t>
            </a:r>
            <a:endParaRPr lang="en-US" sz="1400" b="1" dirty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endParaRPr lang="en-US" sz="1400" b="1" dirty="0"/>
          </a:p>
          <a:p>
            <a:pPr marL="612775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None/>
            </a:pPr>
            <a:endParaRPr sz="1400" b="1" dirty="0"/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6200" y="414022"/>
            <a:ext cx="402231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1;p39">
            <a:extLst>
              <a:ext uri="{FF2B5EF4-FFF2-40B4-BE49-F238E27FC236}">
                <a16:creationId xmlns:a16="http://schemas.microsoft.com/office/drawing/2014/main" id="{1D4141FF-8C09-7AE9-383B-99CA1A9679E9}"/>
              </a:ext>
            </a:extLst>
          </p:cNvPr>
          <p:cNvSpPr txBox="1">
            <a:spLocks/>
          </p:cNvSpPr>
          <p:nvPr/>
        </p:nvSpPr>
        <p:spPr>
          <a:xfrm>
            <a:off x="938500" y="3203514"/>
            <a:ext cx="7172100" cy="1803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55575" indent="0">
              <a:buClr>
                <a:schemeClr val="accent1"/>
              </a:buClr>
              <a:buFont typeface="Montserrat"/>
              <a:buNone/>
            </a:pPr>
            <a:endParaRPr lang="en-US" sz="1400" dirty="0"/>
          </a:p>
          <a:p>
            <a:pPr>
              <a:buClr>
                <a:schemeClr val="accent1"/>
              </a:buClr>
            </a:pPr>
            <a:r>
              <a:rPr lang="en-US" sz="1400" b="1" dirty="0"/>
              <a:t>Loading Data : </a:t>
            </a:r>
            <a:endParaRPr lang="en-US" sz="1400" dirty="0"/>
          </a:p>
          <a:p>
            <a:pPr marL="155575" indent="0">
              <a:buClr>
                <a:schemeClr val="accent1"/>
              </a:buClr>
              <a:buFont typeface="Montserrat"/>
              <a:buNone/>
            </a:pPr>
            <a:endParaRPr lang="en-US" sz="1400" dirty="0"/>
          </a:p>
          <a:p>
            <a:pPr marL="914400">
              <a:buClr>
                <a:schemeClr val="accent2"/>
              </a:buClr>
            </a:pPr>
            <a:r>
              <a:rPr lang="en-US" sz="1400" b="1" dirty="0"/>
              <a:t>Loaded BBC News dataset from Google Drive </a:t>
            </a:r>
            <a:endParaRPr lang="en-US" sz="1400" dirty="0"/>
          </a:p>
          <a:p>
            <a:pPr marL="914400">
              <a:buClr>
                <a:schemeClr val="accent2"/>
              </a:buClr>
            </a:pPr>
            <a:endParaRPr lang="en-US" sz="1400" dirty="0"/>
          </a:p>
          <a:p>
            <a:pPr marL="914400">
              <a:buClr>
                <a:schemeClr val="accent2"/>
              </a:buClr>
            </a:pPr>
            <a:r>
              <a:rPr lang="en-US" sz="1400" b="1" dirty="0"/>
              <a:t>Previewed the data </a:t>
            </a:r>
          </a:p>
        </p:txBody>
      </p:sp>
    </p:spTree>
    <p:extLst>
      <p:ext uri="{BB962C8B-B14F-4D97-AF65-F5344CB8AC3E}">
        <p14:creationId xmlns:p14="http://schemas.microsoft.com/office/powerpoint/2010/main" val="423609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279226" y="502015"/>
            <a:ext cx="4531033" cy="591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01 | Data Analysis : </a:t>
            </a:r>
            <a:endParaRPr sz="2300"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73164" y="885416"/>
            <a:ext cx="7242036" cy="4085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75" indent="0">
              <a:buClr>
                <a:schemeClr val="accent1"/>
              </a:buClr>
              <a:buNone/>
            </a:pPr>
            <a:endParaRPr lang="en-US" sz="1400" dirty="0"/>
          </a:p>
          <a:p>
            <a:pPr>
              <a:buClr>
                <a:schemeClr val="accent1"/>
              </a:buClr>
            </a:pPr>
            <a:r>
              <a:rPr lang="en-US" sz="1400" b="1" dirty="0"/>
              <a:t>Data Analysis </a:t>
            </a:r>
            <a:r>
              <a:rPr lang="en-US" sz="1400" dirty="0"/>
              <a:t>: </a:t>
            </a:r>
          </a:p>
          <a:p>
            <a:pPr marL="155575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</a:pPr>
            <a:endParaRPr sz="1400" dirty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-US" sz="1400" b="1" dirty="0"/>
              <a:t>Shape of the data : [ </a:t>
            </a:r>
            <a:r>
              <a:rPr lang="en-US" sz="1400" b="1" dirty="0">
                <a:solidFill>
                  <a:srgbClr val="FFC000"/>
                </a:solidFill>
              </a:rPr>
              <a:t>2225</a:t>
            </a:r>
            <a:r>
              <a:rPr lang="en-US" sz="1400" b="1" dirty="0"/>
              <a:t> rows , </a:t>
            </a:r>
            <a:r>
              <a:rPr lang="en-US" sz="1400" b="1" dirty="0">
                <a:solidFill>
                  <a:srgbClr val="FFC000"/>
                </a:solidFill>
              </a:rPr>
              <a:t>2</a:t>
            </a:r>
            <a:r>
              <a:rPr lang="en-US" sz="1400" b="1" dirty="0"/>
              <a:t> columns ]</a:t>
            </a:r>
            <a:endParaRPr lang="en-US" sz="1400" dirty="0"/>
          </a:p>
          <a:p>
            <a:pPr marL="1371600" lvl="1">
              <a:spcBef>
                <a:spcPts val="0"/>
              </a:spcBef>
              <a:buClr>
                <a:schemeClr val="accent2"/>
              </a:buClr>
              <a:buChar char="●"/>
            </a:pPr>
            <a:r>
              <a:rPr lang="en-US" sz="1400" dirty="0"/>
              <a:t>Category column have 5 unique category </a:t>
            </a:r>
          </a:p>
          <a:p>
            <a:pPr marL="1828800" lvl="2">
              <a:spcBef>
                <a:spcPts val="0"/>
              </a:spcBef>
              <a:buClr>
                <a:schemeClr val="accent2"/>
              </a:buClr>
              <a:buChar char="●"/>
            </a:pPr>
            <a:r>
              <a:rPr lang="en-US" sz="1400" dirty="0"/>
              <a:t>[ </a:t>
            </a:r>
            <a:r>
              <a:rPr lang="en-US" sz="1400" dirty="0">
                <a:solidFill>
                  <a:srgbClr val="FFC000"/>
                </a:solidFill>
              </a:rPr>
              <a:t>'tech</a:t>
            </a:r>
            <a:r>
              <a:rPr lang="en-US" sz="1400" dirty="0"/>
              <a:t>', </a:t>
            </a:r>
            <a:r>
              <a:rPr lang="en-US" sz="1400" dirty="0">
                <a:solidFill>
                  <a:srgbClr val="FFC000"/>
                </a:solidFill>
              </a:rPr>
              <a:t>'business</a:t>
            </a:r>
            <a:r>
              <a:rPr lang="en-US" sz="1400" dirty="0"/>
              <a:t>', </a:t>
            </a:r>
            <a:r>
              <a:rPr lang="en-US" sz="1400" dirty="0">
                <a:solidFill>
                  <a:srgbClr val="FFC000"/>
                </a:solidFill>
              </a:rPr>
              <a:t>'sport</a:t>
            </a:r>
            <a:r>
              <a:rPr lang="en-US" sz="1400" dirty="0"/>
              <a:t>', </a:t>
            </a:r>
            <a:r>
              <a:rPr lang="en-US" sz="1400" dirty="0">
                <a:solidFill>
                  <a:srgbClr val="FFC000"/>
                </a:solidFill>
              </a:rPr>
              <a:t>'entertainment</a:t>
            </a:r>
            <a:r>
              <a:rPr lang="en-US" sz="1400" dirty="0"/>
              <a:t>', </a:t>
            </a:r>
            <a:r>
              <a:rPr lang="en-US" sz="1400" dirty="0">
                <a:solidFill>
                  <a:srgbClr val="FFC000"/>
                </a:solidFill>
              </a:rPr>
              <a:t>'politics</a:t>
            </a:r>
            <a:r>
              <a:rPr lang="en-US" sz="1400" dirty="0"/>
              <a:t>’ ]	</a:t>
            </a:r>
          </a:p>
          <a:p>
            <a:pPr marL="1828800" lvl="2">
              <a:spcBef>
                <a:spcPts val="0"/>
              </a:spcBef>
              <a:buClr>
                <a:schemeClr val="accent2"/>
              </a:buClr>
              <a:buChar char="●"/>
            </a:pPr>
            <a:r>
              <a:rPr lang="en-US" sz="1400" dirty="0"/>
              <a:t>The sport category has the highest representation in data</a:t>
            </a:r>
          </a:p>
          <a:p>
            <a:pPr marL="1527175" lvl="2" indent="0">
              <a:spcBef>
                <a:spcPts val="0"/>
              </a:spcBef>
              <a:buClr>
                <a:schemeClr val="accent2"/>
              </a:buClr>
              <a:buNone/>
            </a:pPr>
            <a:endParaRPr lang="en-US" sz="1400" dirty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-US" sz="1400" b="1" dirty="0"/>
              <a:t>One of the insights from the summary statistics specially through the value counts :</a:t>
            </a: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endParaRPr lang="en-US" sz="1400" b="1" dirty="0"/>
          </a:p>
          <a:p>
            <a:pPr marL="1371600" lvl="1">
              <a:spcBef>
                <a:spcPts val="0"/>
              </a:spcBef>
              <a:buClr>
                <a:schemeClr val="accent2"/>
              </a:buClr>
              <a:buChar char="●"/>
            </a:pPr>
            <a:r>
              <a:rPr lang="en-US" sz="1400" dirty="0">
                <a:solidFill>
                  <a:srgbClr val="FFC000"/>
                </a:solidFill>
              </a:rPr>
              <a:t>'sport</a:t>
            </a:r>
            <a:r>
              <a:rPr lang="en-US" sz="1400" dirty="0"/>
              <a:t>’  -  511</a:t>
            </a:r>
          </a:p>
          <a:p>
            <a:pPr marL="1371600" lvl="1">
              <a:spcBef>
                <a:spcPts val="0"/>
              </a:spcBef>
              <a:buClr>
                <a:schemeClr val="accent2"/>
              </a:buClr>
              <a:buChar char="●"/>
            </a:pPr>
            <a:r>
              <a:rPr lang="en-US" sz="1400" dirty="0">
                <a:solidFill>
                  <a:srgbClr val="FFC000"/>
                </a:solidFill>
              </a:rPr>
              <a:t>'business</a:t>
            </a:r>
            <a:r>
              <a:rPr lang="en-US" sz="1400" dirty="0"/>
              <a:t>’ – 510 </a:t>
            </a:r>
          </a:p>
          <a:p>
            <a:pPr marL="1371600" lvl="1">
              <a:spcBef>
                <a:spcPts val="0"/>
              </a:spcBef>
              <a:buClr>
                <a:schemeClr val="accent2"/>
              </a:buClr>
              <a:buChar char="●"/>
            </a:pPr>
            <a:r>
              <a:rPr lang="en-US" sz="1400" dirty="0">
                <a:solidFill>
                  <a:srgbClr val="FFC000"/>
                </a:solidFill>
              </a:rPr>
              <a:t>'politics</a:t>
            </a:r>
            <a:r>
              <a:rPr lang="en-US" sz="1400" dirty="0"/>
              <a:t>’ – 417 </a:t>
            </a:r>
          </a:p>
          <a:p>
            <a:pPr marL="1371600" lvl="1">
              <a:spcBef>
                <a:spcPts val="0"/>
              </a:spcBef>
              <a:buClr>
                <a:schemeClr val="accent2"/>
              </a:buClr>
              <a:buChar char="●"/>
            </a:pPr>
            <a:r>
              <a:rPr lang="en-US" sz="1400" dirty="0">
                <a:solidFill>
                  <a:srgbClr val="FFC000"/>
                </a:solidFill>
              </a:rPr>
              <a:t>'tech</a:t>
            </a:r>
            <a:r>
              <a:rPr lang="en-US" sz="1400" dirty="0"/>
              <a:t>’ – 401 </a:t>
            </a:r>
            <a:endParaRPr lang="en-US" sz="1400" b="1" dirty="0"/>
          </a:p>
          <a:p>
            <a:pPr marL="1371600" lvl="1">
              <a:spcBef>
                <a:spcPts val="0"/>
              </a:spcBef>
              <a:buClr>
                <a:schemeClr val="accent2"/>
              </a:buClr>
              <a:buChar char="●"/>
            </a:pPr>
            <a:r>
              <a:rPr lang="en-US" sz="1400" dirty="0">
                <a:solidFill>
                  <a:srgbClr val="FFC000"/>
                </a:solidFill>
              </a:rPr>
              <a:t>'entertainment</a:t>
            </a:r>
            <a:r>
              <a:rPr lang="en-US" sz="1400" dirty="0"/>
              <a:t>’ - 386</a:t>
            </a:r>
            <a:endParaRPr lang="en-US" sz="1400" b="1" dirty="0"/>
          </a:p>
          <a:p>
            <a:pPr marL="1371600" lvl="1">
              <a:spcBef>
                <a:spcPts val="0"/>
              </a:spcBef>
              <a:buClr>
                <a:schemeClr val="accent2"/>
              </a:buClr>
              <a:buChar char="●"/>
            </a:pPr>
            <a:endParaRPr lang="en-US" sz="1400" b="1" dirty="0"/>
          </a:p>
          <a:p>
            <a:pPr marL="1371600" lvl="1">
              <a:spcBef>
                <a:spcPts val="0"/>
              </a:spcBef>
              <a:buClr>
                <a:schemeClr val="accent2"/>
              </a:buClr>
              <a:buChar char="●"/>
            </a:pPr>
            <a:endParaRPr lang="en-US" sz="1400" dirty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endParaRPr sz="1400" dirty="0"/>
          </a:p>
          <a:p>
            <a:pPr marL="612775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None/>
            </a:pPr>
            <a:endParaRPr sz="1400" b="1" dirty="0"/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279226" y="495314"/>
            <a:ext cx="30757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006288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61052" y="144083"/>
            <a:ext cx="4562096" cy="9058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Distribution !</a:t>
            </a: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572000" y="4296824"/>
            <a:ext cx="3940200" cy="758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plot visualize the distribution of news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category highlight any imbalances between the different classes........</a:t>
            </a:r>
            <a:endParaRPr dirty="0"/>
          </a:p>
        </p:txBody>
      </p:sp>
      <p:pic>
        <p:nvPicPr>
          <p:cNvPr id="3" name="Picture 2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F00CA499-526E-0E36-16C6-A19314179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624" y="1049908"/>
            <a:ext cx="3493606" cy="31611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438430" cy="6947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 | Data Preprocessing :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171;p39">
            <a:extLst>
              <a:ext uri="{FF2B5EF4-FFF2-40B4-BE49-F238E27FC236}">
                <a16:creationId xmlns:a16="http://schemas.microsoft.com/office/drawing/2014/main" id="{7FAEFA2B-E44D-A1EF-107A-0847B28ADA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79507" y="1219892"/>
            <a:ext cx="7172100" cy="4069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75" indent="0">
              <a:buClr>
                <a:schemeClr val="accent1"/>
              </a:buClr>
              <a:buNone/>
            </a:pPr>
            <a:endParaRPr lang="en-US" sz="1400" dirty="0"/>
          </a:p>
          <a:p>
            <a:pPr>
              <a:buClr>
                <a:schemeClr val="accent1"/>
              </a:buClr>
            </a:pPr>
            <a:r>
              <a:rPr lang="en-US" sz="1400" b="1" dirty="0"/>
              <a:t>Tokenization and label Encoder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/>
              <a:t>of text sequence. </a:t>
            </a:r>
          </a:p>
          <a:p>
            <a:pPr marL="155575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</a:pPr>
            <a:endParaRPr sz="1400" dirty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-US" sz="1600" dirty="0"/>
              <a:t>A vocabulary size of </a:t>
            </a:r>
            <a:r>
              <a:rPr lang="en-US" sz="1600" dirty="0">
                <a:solidFill>
                  <a:srgbClr val="FFC000"/>
                </a:solidFill>
              </a:rPr>
              <a:t>1000</a:t>
            </a:r>
            <a:r>
              <a:rPr lang="en-US" sz="1600" dirty="0"/>
              <a:t> was set to limit the number of unique words used by the model.</a:t>
            </a: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endParaRPr lang="en-US" sz="1600" dirty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-US" sz="1600" dirty="0"/>
              <a:t>Each sentence in the dataset was converted into a sequence of integers, where each integer represents a word’s index in the </a:t>
            </a:r>
            <a:r>
              <a:rPr lang="en-US" sz="1600" dirty="0" err="1"/>
              <a:t>tokenizer’s</a:t>
            </a:r>
            <a:r>
              <a:rPr lang="en-US" sz="1600" dirty="0"/>
              <a:t> vocabulary.</a:t>
            </a:r>
          </a:p>
          <a:p>
            <a:pPr marL="612775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None/>
            </a:pPr>
            <a:endParaRPr lang="en-US" sz="1600" dirty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-US" sz="1600" dirty="0"/>
              <a:t>Encoder the train data and test data </a:t>
            </a: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endParaRPr lang="en-US" sz="1600" dirty="0"/>
          </a:p>
          <a:p>
            <a:pPr marL="914400">
              <a:buClr>
                <a:schemeClr val="accent2"/>
              </a:buClr>
            </a:pPr>
            <a:r>
              <a:rPr lang="en-US" sz="1600" dirty="0"/>
              <a:t>convert the labels to one-hot encoded vectors</a:t>
            </a: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endParaRPr lang="en-US" sz="1600" dirty="0"/>
          </a:p>
          <a:p>
            <a:pPr marL="612775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None/>
            </a:pPr>
            <a:endParaRPr lang="en-US" sz="1400" dirty="0"/>
          </a:p>
          <a:p>
            <a:pPr marL="612775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None/>
            </a:pPr>
            <a:endParaRPr lang="en-US" sz="1400" dirty="0"/>
          </a:p>
          <a:p>
            <a:pPr marL="612775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3433338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468422" y="476027"/>
            <a:ext cx="4438430" cy="6947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 | Data Preprocessing :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562560" y="39470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171;p39">
            <a:extLst>
              <a:ext uri="{FF2B5EF4-FFF2-40B4-BE49-F238E27FC236}">
                <a16:creationId xmlns:a16="http://schemas.microsoft.com/office/drawing/2014/main" id="{7FAEFA2B-E44D-A1EF-107A-0847B28ADA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5165" y="1170775"/>
            <a:ext cx="7172100" cy="2736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75" indent="0">
              <a:buClr>
                <a:schemeClr val="accent1"/>
              </a:buClr>
              <a:buNone/>
            </a:pPr>
            <a:endParaRPr lang="en-US" sz="1400" dirty="0"/>
          </a:p>
          <a:p>
            <a:pPr>
              <a:buClr>
                <a:schemeClr val="accent1"/>
              </a:buClr>
            </a:pPr>
            <a:r>
              <a:rPr lang="en-US" sz="1400" b="1" dirty="0"/>
              <a:t>Removed stopwords and Preprocessed sentences. </a:t>
            </a:r>
          </a:p>
          <a:p>
            <a:pPr marL="155575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</a:pPr>
            <a:endParaRPr sz="1400" dirty="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-US" sz="1600" dirty="0"/>
              <a:t>Common stopwords like “a,” “the,” and “is” were removed from the text to reduce noise. This helps focus on the most important words for classification. </a:t>
            </a: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endParaRPr lang="en-US" sz="1400" dirty="0"/>
          </a:p>
          <a:p>
            <a:pPr marL="914400" lvl="0">
              <a:buClr>
                <a:schemeClr val="accent2"/>
              </a:buClr>
            </a:pPr>
            <a:r>
              <a:rPr lang="en-US" sz="1600" dirty="0"/>
              <a:t>A set of English stop words was  created using </a:t>
            </a:r>
            <a:r>
              <a:rPr lang="en-US" sz="1600" dirty="0" err="1"/>
              <a:t>nltk</a:t>
            </a:r>
            <a:r>
              <a:rPr lang="en-US" sz="1600" dirty="0"/>
              <a:t>, eliminating these uninformative words before tokenization.</a:t>
            </a: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endParaRPr lang="en-US" sz="1400" b="1" dirty="0"/>
          </a:p>
          <a:p>
            <a:pPr marL="612775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7276637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856</Words>
  <Application>Microsoft Macintosh PowerPoint</Application>
  <PresentationFormat>On-screen Show (16:9)</PresentationFormat>
  <Paragraphs>169</Paragraphs>
  <Slides>25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Montserrat ExtraLight</vt:lpstr>
      <vt:lpstr>Montserrat ExtraBold</vt:lpstr>
      <vt:lpstr>Montserrat</vt:lpstr>
      <vt:lpstr>Wingdings</vt:lpstr>
      <vt:lpstr>Futuristic Background by Slidesgo</vt:lpstr>
      <vt:lpstr>Text Classification</vt:lpstr>
      <vt:lpstr>Project Overview : </vt:lpstr>
      <vt:lpstr>Week 01</vt:lpstr>
      <vt:lpstr>Setup &amp; Data Preparation </vt:lpstr>
      <vt:lpstr>01 | Importing - Loading : </vt:lpstr>
      <vt:lpstr>01 | Data Analysis : </vt:lpstr>
      <vt:lpstr>Distribution !</vt:lpstr>
      <vt:lpstr>01 | Data Preprocessing :</vt:lpstr>
      <vt:lpstr>01 | Data Preprocessing :</vt:lpstr>
      <vt:lpstr>PowerPoint Presentation</vt:lpstr>
      <vt:lpstr>01 | Data Preprocessing :</vt:lpstr>
      <vt:lpstr>2225</vt:lpstr>
      <vt:lpstr>Model Development</vt:lpstr>
      <vt:lpstr>Building the Model</vt:lpstr>
      <vt:lpstr>Model summary</vt:lpstr>
      <vt:lpstr>Compile the Model</vt:lpstr>
      <vt:lpstr>Model Training</vt:lpstr>
      <vt:lpstr>Model Architecture </vt:lpstr>
      <vt:lpstr>Model evaluation</vt:lpstr>
      <vt:lpstr>Simulation Experiment Overview </vt:lpstr>
      <vt:lpstr>Actual vs. Predicted Labels </vt:lpstr>
      <vt:lpstr>Insights from Results</vt:lpstr>
      <vt:lpstr>Pipeline Integration</vt:lpstr>
      <vt:lpstr>Link  the video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Classification</dc:title>
  <cp:lastModifiedBy>محمد عبدالعزيز عبدالعزيز عيسى</cp:lastModifiedBy>
  <cp:revision>25</cp:revision>
  <dcterms:modified xsi:type="dcterms:W3CDTF">2024-10-16T14:12:39Z</dcterms:modified>
</cp:coreProperties>
</file>